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20000"/>
      </a:spcBef>
      <a:spcAft>
        <a:spcPct val="0"/>
      </a:spcAft>
      <a:buChar char="–"/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–"/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–"/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–"/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–"/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333399"/>
    <a:srgbClr val="060000"/>
    <a:srgbClr val="FF3300"/>
    <a:srgbClr val="990099"/>
    <a:srgbClr val="FFCC66"/>
    <a:srgbClr val="FF00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50" d="100"/>
          <a:sy n="50" d="100"/>
        </p:scale>
        <p:origin x="-3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2171700" cy="5516562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6362700" cy="551656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228600" y="990600"/>
            <a:ext cx="4267200" cy="4800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267200" cy="4800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228600" y="990600"/>
            <a:ext cx="4267200" cy="4800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990600"/>
            <a:ext cx="4267200" cy="23241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467100"/>
            <a:ext cx="4267200" cy="23241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28600" y="990600"/>
            <a:ext cx="4267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267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9" name="Picture 35" descr="Bandeira da França"/>
          <p:cNvPicPr>
            <a:picLocks noChangeAspect="1" noChangeArrowheads="1"/>
          </p:cNvPicPr>
          <p:nvPr userDrawn="1"/>
        </p:nvPicPr>
        <p:blipFill>
          <a:blip r:embed="rId15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7387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95250"/>
            <a:ext cx="9144000" cy="83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pt-BR" sz="2400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2038350" y="57150"/>
            <a:ext cx="4887913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pt-BR" sz="2600" b="1">
                <a:solidFill>
                  <a:schemeClr val="tx2"/>
                </a:solidFill>
                <a:latin typeface="Verdana" pitchFamily="34" charset="0"/>
              </a:rPr>
              <a:t>IDADE CONTEMPORÂNEA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sz="2600" b="1">
              <a:solidFill>
                <a:schemeClr val="tx2"/>
              </a:solidFill>
              <a:latin typeface="Verdana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t-BR" sz="2600" b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6172200"/>
            <a:ext cx="91440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7788275" y="6248400"/>
            <a:ext cx="1203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pt-B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Prof. Iair</a:t>
            </a:r>
          </a:p>
        </p:txBody>
      </p:sp>
      <p:sp>
        <p:nvSpPr>
          <p:cNvPr id="1039" name="Rectangle 15"/>
          <p:cNvSpPr>
            <a:spLocks noChangeArrowheads="1"/>
          </p:cNvSpPr>
          <p:nvPr userDrawn="1"/>
        </p:nvSpPr>
        <p:spPr bwMode="auto">
          <a:xfrm>
            <a:off x="-152400" y="5867400"/>
            <a:ext cx="94488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104775" y="6248400"/>
            <a:ext cx="2511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pt-BR" sz="2400">
                <a:latin typeface="FranklinGotTDemCon" pitchFamily="34" charset="0"/>
              </a:rPr>
              <a:t> iair@pop.com.br</a:t>
            </a:r>
          </a:p>
        </p:txBody>
      </p:sp>
      <p:sp>
        <p:nvSpPr>
          <p:cNvPr id="1044" name="Text Box 20"/>
          <p:cNvSpPr txBox="1">
            <a:spLocks noChangeArrowheads="1"/>
          </p:cNvSpPr>
          <p:nvPr userDrawn="1"/>
        </p:nvSpPr>
        <p:spPr bwMode="auto">
          <a:xfrm>
            <a:off x="2286000" y="10668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pt-BR" sz="2400"/>
          </a:p>
        </p:txBody>
      </p:sp>
      <p:sp>
        <p:nvSpPr>
          <p:cNvPr id="1045" name="Text Box 21"/>
          <p:cNvSpPr txBox="1">
            <a:spLocks noChangeArrowheads="1"/>
          </p:cNvSpPr>
          <p:nvPr userDrawn="1"/>
        </p:nvSpPr>
        <p:spPr bwMode="auto">
          <a:xfrm>
            <a:off x="2366963" y="438150"/>
            <a:ext cx="4392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pt-BR" sz="2400" b="1">
                <a:solidFill>
                  <a:srgbClr val="FF0000"/>
                </a:solidFill>
              </a:rPr>
              <a:t>A REVOLUÇÃO FRANCESA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90600"/>
            <a:ext cx="8686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ü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07" name="Rectangle 35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8705" name="Rectangle 3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90600"/>
            <a:ext cx="8520113" cy="4800600"/>
          </a:xfrm>
        </p:spPr>
        <p:txBody>
          <a:bodyPr/>
          <a:lstStyle/>
          <a:p>
            <a:r>
              <a:rPr lang="pt-BR"/>
              <a:t>Revolução burguesa.</a:t>
            </a:r>
          </a:p>
          <a:p>
            <a:r>
              <a:rPr lang="pt-BR" i="1" u="sng"/>
              <a:t>Antecedentes/causas:</a:t>
            </a:r>
          </a:p>
          <a:p>
            <a:pPr lvl="1"/>
            <a:r>
              <a:rPr lang="pt-BR" sz="2400"/>
              <a:t>Maior população da Europa Ocidental (25 milhões).</a:t>
            </a:r>
          </a:p>
          <a:p>
            <a:pPr lvl="1"/>
            <a:r>
              <a:rPr lang="pt-BR" sz="2400"/>
              <a:t>80% rural.</a:t>
            </a:r>
          </a:p>
          <a:p>
            <a:pPr lvl="1"/>
            <a:r>
              <a:rPr lang="pt-BR" sz="2400"/>
              <a:t>Absolutismo parasitário</a:t>
            </a:r>
          </a:p>
          <a:p>
            <a:pPr lvl="2"/>
            <a:r>
              <a:rPr lang="pt-BR" sz="2400"/>
              <a:t>Luís XVI</a:t>
            </a:r>
          </a:p>
        </p:txBody>
      </p:sp>
      <p:pic>
        <p:nvPicPr>
          <p:cNvPr id="28706" name="Picture 34" descr="Luís XVI e Maria Antonieta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3438" y="2420938"/>
            <a:ext cx="3457575" cy="3043237"/>
          </a:xfrm>
          <a:noFill/>
          <a:ln w="28575">
            <a:solidFill>
              <a:srgbClr val="000000"/>
            </a:solidFill>
          </a:ln>
        </p:spPr>
      </p:pic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190500" y="3716338"/>
            <a:ext cx="4608513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>
              <a:buFont typeface="Wingdings" pitchFamily="2" charset="2"/>
              <a:buChar char="ü"/>
            </a:pPr>
            <a:r>
              <a:rPr lang="pt-BR" sz="2400"/>
              <a:t>Festas, banquetes, pensões, guerras inúteis, tratados desvantajosos.</a:t>
            </a:r>
          </a:p>
          <a:p>
            <a:pPr marL="742950" indent="-285750">
              <a:spcBef>
                <a:spcPct val="50000"/>
              </a:spcBef>
              <a:buFontTx/>
              <a:buNone/>
            </a:pPr>
            <a:endParaRPr lang="pt-BR" sz="2400"/>
          </a:p>
        </p:txBody>
      </p:sp>
      <p:pic>
        <p:nvPicPr>
          <p:cNvPr id="28710" name="Picture 38" descr="Pôr-do-s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6215063"/>
            <a:ext cx="1476375" cy="642937"/>
          </a:xfrm>
          <a:prstGeom prst="rect">
            <a:avLst/>
          </a:prstGeom>
          <a:noFill/>
        </p:spPr>
      </p:pic>
      <p:pic>
        <p:nvPicPr>
          <p:cNvPr id="28711" name="Picture 39" descr="Pôr-do-s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165850"/>
            <a:ext cx="2484438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8" name="Rectangle 8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438150" y="990600"/>
            <a:ext cx="6450013" cy="4800600"/>
          </a:xfrm>
        </p:spPr>
        <p:txBody>
          <a:bodyPr/>
          <a:lstStyle/>
          <a:p>
            <a:pPr lvl="2"/>
            <a:r>
              <a:rPr lang="pt-BR" sz="2400"/>
              <a:t>Fim da supremacia católica.</a:t>
            </a:r>
          </a:p>
          <a:p>
            <a:pPr lvl="2"/>
            <a:r>
              <a:rPr lang="pt-BR" sz="2400"/>
              <a:t>Assassinato de Marat</a:t>
            </a:r>
          </a:p>
          <a:p>
            <a:pPr lvl="2"/>
            <a:r>
              <a:rPr lang="pt-BR" sz="2400"/>
              <a:t>Divergências entre jacobinos.</a:t>
            </a:r>
          </a:p>
          <a:p>
            <a:pPr lvl="3"/>
            <a:r>
              <a:rPr lang="pt-BR" sz="2400" b="1"/>
              <a:t>Danton</a:t>
            </a:r>
            <a:r>
              <a:rPr lang="pt-BR" sz="2400"/>
              <a:t> X </a:t>
            </a:r>
            <a:r>
              <a:rPr lang="pt-BR" sz="2400" b="1"/>
              <a:t>Robespierre*</a:t>
            </a:r>
            <a:r>
              <a:rPr lang="pt-BR" sz="2400"/>
              <a:t> X Hérbert</a:t>
            </a:r>
          </a:p>
          <a:p>
            <a:pPr lvl="2"/>
            <a:r>
              <a:rPr lang="pt-BR" sz="2400"/>
              <a:t>Terror: abuso da guilhotina.</a:t>
            </a:r>
          </a:p>
          <a:p>
            <a:pPr lvl="2"/>
            <a:r>
              <a:rPr lang="pt-BR" sz="2400"/>
              <a:t>Desgaste do governo.</a:t>
            </a:r>
          </a:p>
          <a:p>
            <a:pPr>
              <a:buFontTx/>
              <a:buNone/>
            </a:pPr>
            <a:endParaRPr lang="pt-BR"/>
          </a:p>
        </p:txBody>
      </p:sp>
      <p:pic>
        <p:nvPicPr>
          <p:cNvPr id="71684" name="Picture 4" descr="Marat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 t="22870"/>
          <a:stretch>
            <a:fillRect/>
          </a:stretch>
        </p:blipFill>
        <p:spPr>
          <a:xfrm>
            <a:off x="5818188" y="990600"/>
            <a:ext cx="1925637" cy="2324100"/>
          </a:xfrm>
          <a:noFill/>
          <a:ln w="28575">
            <a:solidFill>
              <a:srgbClr val="000000"/>
            </a:solidFill>
          </a:ln>
        </p:spPr>
      </p:pic>
      <p:pic>
        <p:nvPicPr>
          <p:cNvPr id="71687" name="Picture 7" descr="Danton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004050" y="3429000"/>
            <a:ext cx="1639888" cy="2160588"/>
          </a:xfrm>
          <a:noFill/>
          <a:ln w="28575">
            <a:solidFill>
              <a:srgbClr val="000000"/>
            </a:solidFill>
          </a:ln>
        </p:spPr>
      </p:pic>
      <p:pic>
        <p:nvPicPr>
          <p:cNvPr id="71690" name="Picture 10" descr="Robespier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4250" y="3429000"/>
            <a:ext cx="1743075" cy="21526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7259638" y="16287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FontTx/>
              <a:buNone/>
            </a:pPr>
            <a:r>
              <a:rPr lang="pt-BR" b="1"/>
              <a:t>MARAT</a:t>
            </a:r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4203700" y="5529263"/>
            <a:ext cx="2600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FontTx/>
              <a:buNone/>
            </a:pPr>
            <a:r>
              <a:rPr lang="pt-BR" b="1"/>
              <a:t>ROBESPIERRE</a:t>
            </a:r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6732588" y="5529263"/>
            <a:ext cx="2411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FontTx/>
              <a:buNone/>
            </a:pPr>
            <a:r>
              <a:rPr lang="pt-BR" b="1"/>
              <a:t>DANTON</a:t>
            </a:r>
          </a:p>
        </p:txBody>
      </p:sp>
      <p:pic>
        <p:nvPicPr>
          <p:cNvPr id="71694" name="Picture 14" descr="Guilhotina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113" y="3284538"/>
            <a:ext cx="1301750" cy="2378075"/>
          </a:xfrm>
          <a:prstGeom prst="rect">
            <a:avLst/>
          </a:prstGeom>
          <a:noFill/>
        </p:spPr>
      </p:pic>
      <p:pic>
        <p:nvPicPr>
          <p:cNvPr id="71695" name="Picture 15" descr="Pôr-do-so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165850"/>
            <a:ext cx="2484438" cy="476250"/>
          </a:xfrm>
          <a:prstGeom prst="rect">
            <a:avLst/>
          </a:prstGeom>
          <a:noFill/>
        </p:spPr>
      </p:pic>
      <p:pic>
        <p:nvPicPr>
          <p:cNvPr id="71696" name="Picture 16" descr="Pôr-do-so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67625" y="6215063"/>
            <a:ext cx="1476375" cy="642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pt-BR" sz="2400"/>
              <a:t>Golpe do 9 Termidor (Reação Termidoriana): Robespierre é guilhotinado e Girondinos retomam o poder.</a:t>
            </a:r>
          </a:p>
          <a:p>
            <a:pPr lvl="1"/>
            <a:r>
              <a:rPr lang="pt-BR" sz="2400"/>
              <a:t>Convenção Termidoriana (1794 – 1795): </a:t>
            </a:r>
          </a:p>
          <a:p>
            <a:pPr lvl="2"/>
            <a:r>
              <a:rPr lang="pt-BR" sz="2400"/>
              <a:t>Anulação das leis dos jacobinos.</a:t>
            </a:r>
          </a:p>
          <a:p>
            <a:pPr lvl="2"/>
            <a:r>
              <a:rPr lang="pt-BR" sz="2400"/>
              <a:t>Perseguições a populares (Terror Branco).</a:t>
            </a:r>
          </a:p>
          <a:p>
            <a:endParaRPr lang="pt-BR"/>
          </a:p>
          <a:p>
            <a:r>
              <a:rPr lang="pt-BR" i="1" u="sng"/>
              <a:t>O Diretório (1795 – 1799):</a:t>
            </a:r>
          </a:p>
          <a:p>
            <a:pPr lvl="1"/>
            <a:r>
              <a:rPr lang="pt-BR" sz="2400"/>
              <a:t>1795: Nova Constituição – 5 diretores (poder executivo), voto censitário.</a:t>
            </a:r>
          </a:p>
          <a:p>
            <a:pPr lvl="1"/>
            <a:r>
              <a:rPr lang="pt-BR" sz="2400"/>
              <a:t>1795 e 1797 – golpes realistas (frustrados)</a:t>
            </a:r>
          </a:p>
        </p:txBody>
      </p:sp>
      <p:pic>
        <p:nvPicPr>
          <p:cNvPr id="74756" name="Picture 4" descr="Pôr-do-s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6215063"/>
            <a:ext cx="1476375" cy="642937"/>
          </a:xfrm>
          <a:prstGeom prst="rect">
            <a:avLst/>
          </a:prstGeom>
          <a:noFill/>
        </p:spPr>
      </p:pic>
      <p:pic>
        <p:nvPicPr>
          <p:cNvPr id="74757" name="Picture 5" descr="Pôr-do-s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65850"/>
            <a:ext cx="2484438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4" name="Rectangle 8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90600"/>
            <a:ext cx="6288088" cy="4800600"/>
          </a:xfrm>
        </p:spPr>
        <p:txBody>
          <a:bodyPr/>
          <a:lstStyle/>
          <a:p>
            <a:pPr lvl="1"/>
            <a:r>
              <a:rPr lang="pt-BR" sz="2400"/>
              <a:t>1796: Conspiração ou </a:t>
            </a:r>
            <a:r>
              <a:rPr lang="pt-BR" sz="2400" b="1"/>
              <a:t>Conjura dos Iguais</a:t>
            </a:r>
            <a:r>
              <a:rPr lang="pt-BR" sz="2400"/>
              <a:t> (Graco Babeuf) – rebelião popular fracassada.</a:t>
            </a:r>
          </a:p>
          <a:p>
            <a:pPr lvl="1"/>
            <a:r>
              <a:rPr lang="pt-BR" sz="2400"/>
              <a:t>Segunda Coligação contra a França (PRUS + ESP + HOL + ITA) – derrotada.</a:t>
            </a:r>
          </a:p>
          <a:p>
            <a:pPr lvl="1"/>
            <a:r>
              <a:rPr lang="pt-BR" sz="2400"/>
              <a:t>Crise econômica, corrupção, impopularidade.</a:t>
            </a:r>
          </a:p>
          <a:p>
            <a:pPr lvl="1"/>
            <a:r>
              <a:rPr lang="pt-BR" sz="2400" b="1"/>
              <a:t>Napoleão Bonaparte</a:t>
            </a:r>
            <a:r>
              <a:rPr lang="pt-BR" sz="2400"/>
              <a:t> destaca-se.</a:t>
            </a:r>
          </a:p>
          <a:p>
            <a:pPr lvl="1"/>
            <a:r>
              <a:rPr lang="pt-BR" sz="2400" b="1"/>
              <a:t>Golpe do 18 Brumário</a:t>
            </a:r>
            <a:r>
              <a:rPr lang="pt-BR" sz="2400"/>
              <a:t> (1799): Napoleão Bonaparte toma o poder.</a:t>
            </a:r>
          </a:p>
          <a:p>
            <a:pPr lvl="2"/>
            <a:r>
              <a:rPr lang="pt-BR" sz="2400"/>
              <a:t>Fim da Revolução Francesa.</a:t>
            </a:r>
          </a:p>
        </p:txBody>
      </p:sp>
      <p:pic>
        <p:nvPicPr>
          <p:cNvPr id="75780" name="Picture 4" descr="Graco Babeuf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659563" y="1052513"/>
            <a:ext cx="1595437" cy="2160587"/>
          </a:xfrm>
          <a:noFill/>
          <a:ln/>
        </p:spPr>
      </p:pic>
      <p:pic>
        <p:nvPicPr>
          <p:cNvPr id="75783" name="Picture 7" descr="Napoleão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659563" y="3497263"/>
            <a:ext cx="1733550" cy="2057400"/>
          </a:xfrm>
          <a:noFill/>
          <a:ln w="28575">
            <a:solidFill>
              <a:srgbClr val="000000"/>
            </a:solidFill>
          </a:ln>
        </p:spPr>
      </p:pic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6000750" y="3133725"/>
            <a:ext cx="3025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FontTx/>
              <a:buNone/>
            </a:pPr>
            <a:r>
              <a:rPr lang="pt-BR" sz="1800" b="1"/>
              <a:t>GRACO BABEUF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5581650" y="5573713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FontTx/>
              <a:buNone/>
            </a:pPr>
            <a:r>
              <a:rPr lang="pt-BR" sz="1800" b="1"/>
              <a:t>NAPOLEÃO BONAPARTE</a:t>
            </a:r>
          </a:p>
        </p:txBody>
      </p:sp>
      <p:pic>
        <p:nvPicPr>
          <p:cNvPr id="75788" name="Picture 12" descr="Pôr-do-s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165850"/>
            <a:ext cx="2484438" cy="476250"/>
          </a:xfrm>
          <a:prstGeom prst="rect">
            <a:avLst/>
          </a:prstGeom>
          <a:noFill/>
        </p:spPr>
      </p:pic>
      <p:pic>
        <p:nvPicPr>
          <p:cNvPr id="75789" name="Picture 13" descr="Pôr-do-so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7625" y="6215063"/>
            <a:ext cx="1476375" cy="642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2" name="Picture 4" descr="Revolução Francesa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>
          <a:xfrm>
            <a:off x="1331913" y="981075"/>
            <a:ext cx="6086475" cy="4787900"/>
          </a:xfrm>
          <a:noFill/>
          <a:ln/>
        </p:spPr>
      </p:pic>
      <p:sp>
        <p:nvSpPr>
          <p:cNvPr id="78856" name="Rectangle 8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90600"/>
            <a:ext cx="8088313" cy="4800600"/>
          </a:xfrm>
        </p:spPr>
        <p:txBody>
          <a:bodyPr/>
          <a:lstStyle/>
          <a:p>
            <a:r>
              <a:rPr lang="pt-BR" i="1" u="sng"/>
              <a:t>Importância do movimento:</a:t>
            </a:r>
          </a:p>
          <a:p>
            <a:pPr lvl="1"/>
            <a:r>
              <a:rPr lang="pt-BR" sz="2400"/>
              <a:t>Fim do Antigo Regime.</a:t>
            </a:r>
          </a:p>
          <a:p>
            <a:pPr lvl="1"/>
            <a:r>
              <a:rPr lang="pt-BR" sz="2400"/>
              <a:t>Ascensão da burguesia.</a:t>
            </a:r>
          </a:p>
          <a:p>
            <a:pPr lvl="1"/>
            <a:r>
              <a:rPr lang="pt-BR" sz="2400"/>
              <a:t>Desenvolvimento do capitalismo.</a:t>
            </a:r>
          </a:p>
        </p:txBody>
      </p:sp>
      <p:pic>
        <p:nvPicPr>
          <p:cNvPr id="78855" name="Picture 7" descr="Revolução Francesa"/>
          <p:cNvPicPr>
            <a:picLocks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2890838"/>
            <a:ext cx="3638550" cy="2862262"/>
          </a:xfrm>
          <a:noFill/>
          <a:ln w="28575">
            <a:solidFill>
              <a:srgbClr val="000000"/>
            </a:solidFill>
          </a:ln>
        </p:spPr>
      </p:pic>
      <p:pic>
        <p:nvPicPr>
          <p:cNvPr id="78858" name="Picture 10" descr="Pôr-do-s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65850"/>
            <a:ext cx="2484438" cy="476250"/>
          </a:xfrm>
          <a:prstGeom prst="rect">
            <a:avLst/>
          </a:prstGeom>
          <a:noFill/>
        </p:spPr>
      </p:pic>
      <p:pic>
        <p:nvPicPr>
          <p:cNvPr id="78859" name="Picture 11" descr="Pôr-do-s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7625" y="6215063"/>
            <a:ext cx="1476375" cy="642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t-BR" sz="2400"/>
              <a:t>Restrições mercantilistas: taxações, proibições, monopólios.</a:t>
            </a:r>
          </a:p>
          <a:p>
            <a:pPr lvl="1"/>
            <a:r>
              <a:rPr lang="pt-BR" sz="2400"/>
              <a:t>Sociedade estamental (extrema desigualdade):</a:t>
            </a:r>
          </a:p>
        </p:txBody>
      </p:sp>
      <p:sp>
        <p:nvSpPr>
          <p:cNvPr id="62473" name="AutoShape 9"/>
          <p:cNvSpPr>
            <a:spLocks noChangeArrowheads="1"/>
          </p:cNvSpPr>
          <p:nvPr/>
        </p:nvSpPr>
        <p:spPr bwMode="auto">
          <a:xfrm>
            <a:off x="241300" y="1989138"/>
            <a:ext cx="3311525" cy="36004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>
            <a:off x="1033463" y="3860800"/>
            <a:ext cx="17287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>
            <a:off x="1495425" y="2852738"/>
            <a:ext cx="7731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1063625" y="4292600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FontTx/>
              <a:buNone/>
            </a:pPr>
            <a:r>
              <a:rPr lang="pt-BR" sz="2400" b="1"/>
              <a:t>97%</a:t>
            </a:r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1162050" y="313055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FontTx/>
              <a:buNone/>
            </a:pPr>
            <a:r>
              <a:rPr lang="pt-BR" sz="2400" b="1"/>
              <a:t>2%</a:t>
            </a: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1146175" y="23495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FontTx/>
              <a:buNone/>
            </a:pPr>
            <a:r>
              <a:rPr lang="pt-BR" sz="2400" b="1"/>
              <a:t>1%</a:t>
            </a: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2093913" y="2420938"/>
            <a:ext cx="115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>
            <a:off x="2487613" y="3284538"/>
            <a:ext cx="796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2820988" y="2193925"/>
            <a:ext cx="3700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FontTx/>
              <a:buNone/>
            </a:pPr>
            <a:r>
              <a:rPr lang="pt-BR" sz="2400" b="1"/>
              <a:t>1º ESTADO: CLERO</a:t>
            </a: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2838450" y="3043238"/>
            <a:ext cx="4532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FontTx/>
              <a:buNone/>
            </a:pPr>
            <a:r>
              <a:rPr lang="pt-BR" sz="2400" b="1"/>
              <a:t>2º ESTADO: NOBREZA</a:t>
            </a:r>
          </a:p>
        </p:txBody>
      </p:sp>
      <p:sp>
        <p:nvSpPr>
          <p:cNvPr id="62483" name="Line 19"/>
          <p:cNvSpPr>
            <a:spLocks noChangeShapeType="1"/>
          </p:cNvSpPr>
          <p:nvPr/>
        </p:nvSpPr>
        <p:spPr bwMode="auto">
          <a:xfrm>
            <a:off x="2943225" y="4292600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3122613" y="3860800"/>
            <a:ext cx="5553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FontTx/>
              <a:buNone/>
            </a:pPr>
            <a:r>
              <a:rPr lang="pt-BR" b="1"/>
              <a:t>	</a:t>
            </a:r>
            <a:r>
              <a:rPr lang="pt-BR" sz="2400" b="1"/>
              <a:t>3º ESTADO: BURGUESIA + CAMPONESES + SANS CULOTES: </a:t>
            </a:r>
            <a:r>
              <a:rPr lang="pt-BR" sz="2400" b="1">
                <a:solidFill>
                  <a:srgbClr val="FF3300"/>
                </a:solidFill>
              </a:rPr>
              <a:t>obrigações e impostos.</a:t>
            </a:r>
          </a:p>
        </p:txBody>
      </p:sp>
      <p:sp>
        <p:nvSpPr>
          <p:cNvPr id="62485" name="AutoShape 21"/>
          <p:cNvSpPr>
            <a:spLocks/>
          </p:cNvSpPr>
          <p:nvPr/>
        </p:nvSpPr>
        <p:spPr bwMode="auto">
          <a:xfrm>
            <a:off x="6448425" y="1989138"/>
            <a:ext cx="576263" cy="1727200"/>
          </a:xfrm>
          <a:prstGeom prst="rightBrace">
            <a:avLst>
              <a:gd name="adj1" fmla="val 2497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6343650" y="1989138"/>
            <a:ext cx="2549525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285750">
              <a:spcBef>
                <a:spcPct val="50000"/>
              </a:spcBef>
              <a:buFontTx/>
              <a:buNone/>
            </a:pPr>
            <a:r>
              <a:rPr lang="pt-BR"/>
              <a:t>	</a:t>
            </a:r>
            <a:r>
              <a:rPr lang="pt-BR" sz="2200" b="1">
                <a:solidFill>
                  <a:srgbClr val="FF3300"/>
                </a:solidFill>
              </a:rPr>
              <a:t>Terras, cargos prestígio, privilégios, e isenção fiscal</a:t>
            </a:r>
          </a:p>
        </p:txBody>
      </p:sp>
      <p:pic>
        <p:nvPicPr>
          <p:cNvPr id="62487" name="Picture 23" descr="Pôr-do-s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65850"/>
            <a:ext cx="2484438" cy="476250"/>
          </a:xfrm>
          <a:prstGeom prst="rect">
            <a:avLst/>
          </a:prstGeom>
          <a:noFill/>
        </p:spPr>
      </p:pic>
      <p:pic>
        <p:nvPicPr>
          <p:cNvPr id="62488" name="Picture 24" descr="Pôr-do-s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6215063"/>
            <a:ext cx="1476375" cy="642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t-BR" sz="2400"/>
              <a:t>Crise econômica: concorrência inglesa, excesso de gastos, altos impostos, inundações, secas...</a:t>
            </a:r>
          </a:p>
          <a:p>
            <a:pPr lvl="1"/>
            <a:r>
              <a:rPr lang="pt-BR" sz="2400"/>
              <a:t>Difusão de ideais iluministas.</a:t>
            </a:r>
          </a:p>
          <a:p>
            <a:pPr lvl="1"/>
            <a:r>
              <a:rPr lang="pt-BR" sz="2400"/>
              <a:t>Revolta dos Notáveis (1787): nobres inconformados com proposta de cobrança de impostos, exigem convocação dos Estados Gerais.</a:t>
            </a:r>
          </a:p>
          <a:p>
            <a:endParaRPr lang="pt-BR"/>
          </a:p>
          <a:p>
            <a:r>
              <a:rPr lang="pt-BR" i="1" u="sng"/>
              <a:t>Os Estados Gerais (1789):</a:t>
            </a:r>
          </a:p>
          <a:p>
            <a:pPr lvl="1"/>
            <a:r>
              <a:rPr lang="pt-BR" sz="2400"/>
              <a:t>Reunião (consultiva) de membros dos 3 Estados.</a:t>
            </a:r>
          </a:p>
          <a:p>
            <a:pPr lvl="1"/>
            <a:r>
              <a:rPr lang="pt-BR" sz="2400"/>
              <a:t>Objetivo básico: tributação.</a:t>
            </a:r>
          </a:p>
          <a:p>
            <a:pPr lvl="1"/>
            <a:r>
              <a:rPr lang="pt-BR" sz="2400"/>
              <a:t>Divergência de votação (por deputado ou por Estado)</a:t>
            </a:r>
          </a:p>
        </p:txBody>
      </p:sp>
      <p:pic>
        <p:nvPicPr>
          <p:cNvPr id="63492" name="Picture 4" descr="Pôr-do-s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6215063"/>
            <a:ext cx="1476375" cy="642937"/>
          </a:xfrm>
          <a:prstGeom prst="rect">
            <a:avLst/>
          </a:prstGeom>
          <a:noFill/>
        </p:spPr>
      </p:pic>
      <p:pic>
        <p:nvPicPr>
          <p:cNvPr id="63493" name="Picture 5" descr="Pôr-do-s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65850"/>
            <a:ext cx="2484438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Rectangle 5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90600"/>
            <a:ext cx="8304213" cy="4800600"/>
          </a:xfrm>
        </p:spPr>
        <p:txBody>
          <a:bodyPr/>
          <a:lstStyle/>
          <a:p>
            <a:pPr lvl="1"/>
            <a:r>
              <a:rPr lang="pt-BR"/>
              <a:t>3º Estado separa-se e autoproclama-se em </a:t>
            </a:r>
            <a:r>
              <a:rPr lang="pt-BR" b="1"/>
              <a:t>Assembléia Nacional Constituinte</a:t>
            </a:r>
            <a:r>
              <a:rPr lang="pt-BR"/>
              <a:t> (juramento da péla).</a:t>
            </a:r>
          </a:p>
          <a:p>
            <a:pPr lvl="1"/>
            <a:r>
              <a:rPr lang="pt-BR"/>
              <a:t>Criação da Guarda Nacional (milícia burguesa) para resistir ao rei.</a:t>
            </a:r>
          </a:p>
          <a:p>
            <a:pPr lvl="1"/>
            <a:r>
              <a:rPr lang="pt-BR" b="1"/>
              <a:t>14/07/1789: QUEDA DA BASTILHA</a:t>
            </a:r>
            <a:r>
              <a:rPr lang="pt-BR"/>
              <a:t> (início oficial da Revolução Francesa)</a:t>
            </a:r>
          </a:p>
        </p:txBody>
      </p:sp>
      <p:pic>
        <p:nvPicPr>
          <p:cNvPr id="64516" name="Picture 4" descr="Bastilha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92500" y="2565400"/>
            <a:ext cx="3078163" cy="3168650"/>
          </a:xfrm>
          <a:noFill/>
          <a:ln w="28575">
            <a:solidFill>
              <a:srgbClr val="000000"/>
            </a:solidFill>
          </a:ln>
        </p:spPr>
      </p:pic>
      <p:pic>
        <p:nvPicPr>
          <p:cNvPr id="64519" name="Picture 7" descr="Pôr-do-s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65850"/>
            <a:ext cx="2484438" cy="476250"/>
          </a:xfrm>
          <a:prstGeom prst="rect">
            <a:avLst/>
          </a:prstGeom>
          <a:noFill/>
        </p:spPr>
      </p:pic>
      <p:pic>
        <p:nvPicPr>
          <p:cNvPr id="64520" name="Picture 8" descr="Pôr-do-s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7625" y="6215063"/>
            <a:ext cx="1476375" cy="642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i="1" u="sng"/>
              <a:t>A Assembléia Nacional (1789 – 1792):</a:t>
            </a:r>
          </a:p>
          <a:p>
            <a:pPr lvl="1"/>
            <a:r>
              <a:rPr lang="pt-BR" sz="2400"/>
              <a:t>Grande Medo (AGO): camponeses rebelam-se contra autoridade dos senhores feudais.</a:t>
            </a:r>
          </a:p>
          <a:p>
            <a:pPr lvl="1"/>
            <a:r>
              <a:rPr lang="pt-BR" sz="2400"/>
              <a:t>Abolição de privilégios feudais.</a:t>
            </a:r>
          </a:p>
          <a:p>
            <a:pPr lvl="1"/>
            <a:r>
              <a:rPr lang="pt-BR" sz="2400"/>
              <a:t>DECLARAÇÃO UNIVERSAL DOS DIREITOS DO HOMEM E DO CIDADÃO – igualdade jurídica, direito à propriedade e resistência à opressão.</a:t>
            </a:r>
          </a:p>
          <a:p>
            <a:pPr lvl="2"/>
            <a:r>
              <a:rPr lang="pt-BR" sz="2400"/>
              <a:t>Desigualdade econômica no lugar da sociedade estamental.</a:t>
            </a:r>
          </a:p>
          <a:p>
            <a:pPr lvl="1"/>
            <a:r>
              <a:rPr lang="pt-BR" sz="2400"/>
              <a:t>Constituição civil do clero (1790).</a:t>
            </a:r>
          </a:p>
          <a:p>
            <a:pPr lvl="2"/>
            <a:r>
              <a:rPr lang="pt-BR" sz="2400"/>
              <a:t>Igreja subordinada ao Estado.</a:t>
            </a:r>
          </a:p>
          <a:p>
            <a:pPr lvl="2"/>
            <a:r>
              <a:rPr lang="pt-BR" sz="2400"/>
              <a:t>Juramentados	X	Refratários.</a:t>
            </a:r>
          </a:p>
          <a:p>
            <a:endParaRPr lang="pt-BR"/>
          </a:p>
        </p:txBody>
      </p:sp>
      <p:pic>
        <p:nvPicPr>
          <p:cNvPr id="66564" name="Picture 4" descr="Pôr-do-s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6215063"/>
            <a:ext cx="1476375" cy="642937"/>
          </a:xfrm>
          <a:prstGeom prst="rect">
            <a:avLst/>
          </a:prstGeom>
          <a:noFill/>
        </p:spPr>
      </p:pic>
      <p:pic>
        <p:nvPicPr>
          <p:cNvPr id="66565" name="Picture 5" descr="Pôr-do-s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65850"/>
            <a:ext cx="2484438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t-BR" sz="2400"/>
              <a:t>1ª Constituição francesa (1791): monarquia constitucional, divisão de poderes, voto censitário, manutenção da escravidão nas colônias.</a:t>
            </a:r>
          </a:p>
          <a:p>
            <a:pPr lvl="1"/>
            <a:r>
              <a:rPr lang="pt-BR" sz="2400"/>
              <a:t>Proibição de greves e associações de trabalhadores (Le Chepelier).</a:t>
            </a:r>
          </a:p>
          <a:p>
            <a:pPr lvl="1"/>
            <a:r>
              <a:rPr lang="pt-BR" sz="2400"/>
              <a:t>Divisões entre os parlamentares:</a:t>
            </a:r>
          </a:p>
          <a:p>
            <a:pPr lvl="2"/>
            <a:r>
              <a:rPr lang="pt-BR" sz="2400" b="1"/>
              <a:t>GIRONDINOS</a:t>
            </a:r>
            <a:r>
              <a:rPr lang="pt-BR" sz="2400"/>
              <a:t> – alta burguesia, conservadores, sentados na direita do parlamento.</a:t>
            </a:r>
          </a:p>
          <a:p>
            <a:pPr lvl="2"/>
            <a:r>
              <a:rPr lang="pt-BR" sz="2400" b="1"/>
              <a:t>JACOBINOS </a:t>
            </a:r>
            <a:r>
              <a:rPr lang="pt-BR" sz="2400"/>
              <a:t>– pequena e média burguesia, apoiados por sans-culotes, favoráveis a mudanças mais radicais, sentados na esquerda do parlamento. Apelidados de “montanheses”.</a:t>
            </a:r>
          </a:p>
        </p:txBody>
      </p:sp>
      <p:pic>
        <p:nvPicPr>
          <p:cNvPr id="67588" name="Picture 4" descr="Pôr-do-s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65850"/>
            <a:ext cx="2484438" cy="476250"/>
          </a:xfrm>
          <a:prstGeom prst="rect">
            <a:avLst/>
          </a:prstGeom>
          <a:noFill/>
        </p:spPr>
      </p:pic>
      <p:pic>
        <p:nvPicPr>
          <p:cNvPr id="67589" name="Picture 5" descr="Pôr-do-s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6215063"/>
            <a:ext cx="1476375" cy="642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pt-BR" sz="2400"/>
              <a:t>Cordeliers – camadas populares </a:t>
            </a:r>
          </a:p>
          <a:p>
            <a:pPr lvl="2"/>
            <a:r>
              <a:rPr lang="pt-BR" sz="2400"/>
              <a:t>Feuillants – burguesia financeira.</a:t>
            </a:r>
          </a:p>
          <a:p>
            <a:pPr lvl="1"/>
            <a:r>
              <a:rPr lang="pt-BR" sz="2400"/>
              <a:t>Nobres começam a abandonar a França (emigrados).</a:t>
            </a:r>
          </a:p>
          <a:p>
            <a:pPr lvl="1"/>
            <a:r>
              <a:rPr lang="pt-BR" sz="2400"/>
              <a:t>Rei tenta fugir e é preso (1791).</a:t>
            </a:r>
          </a:p>
          <a:p>
            <a:pPr lvl="1"/>
            <a:r>
              <a:rPr lang="pt-BR" sz="2400"/>
              <a:t>França é invadida por países absolutistas (Áustria e Prússia).</a:t>
            </a:r>
          </a:p>
          <a:p>
            <a:pPr lvl="1"/>
            <a:r>
              <a:rPr lang="pt-BR" sz="2400"/>
              <a:t>Exército popular (COMUNA INSURRECIONAL DE PARIS), liderado por jacobinos, é formado para conter inimigos.</a:t>
            </a:r>
          </a:p>
          <a:p>
            <a:pPr lvl="1"/>
            <a:r>
              <a:rPr lang="pt-BR" sz="2400"/>
              <a:t>Rei = traidor</a:t>
            </a:r>
          </a:p>
          <a:p>
            <a:pPr lvl="2"/>
            <a:r>
              <a:rPr lang="pt-BR" sz="2400"/>
              <a:t>Monarquia é abolida (1792)</a:t>
            </a:r>
          </a:p>
        </p:txBody>
      </p:sp>
      <p:pic>
        <p:nvPicPr>
          <p:cNvPr id="68612" name="Picture 4" descr="Pôr-do-s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6215063"/>
            <a:ext cx="1476375" cy="642937"/>
          </a:xfrm>
          <a:prstGeom prst="rect">
            <a:avLst/>
          </a:prstGeom>
          <a:noFill/>
        </p:spPr>
      </p:pic>
      <p:pic>
        <p:nvPicPr>
          <p:cNvPr id="68614" name="Picture 6" descr="Pôr-do-s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65850"/>
            <a:ext cx="2484438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i="1" u="sng"/>
              <a:t>A Convenção Nacional (1792 – 1795):</a:t>
            </a:r>
          </a:p>
          <a:p>
            <a:pPr lvl="1"/>
            <a:r>
              <a:rPr lang="pt-BR" sz="2400"/>
              <a:t>Girondinos		X	Jacobinos</a:t>
            </a:r>
          </a:p>
          <a:p>
            <a:pPr lvl="1"/>
            <a:r>
              <a:rPr lang="pt-BR" sz="2400"/>
              <a:t>Set/1792 – Jun/1793: Girondinos no poder.</a:t>
            </a:r>
          </a:p>
          <a:p>
            <a:pPr lvl="2"/>
            <a:r>
              <a:rPr lang="pt-BR" sz="2400"/>
              <a:t>Jan/1793 – Luís XVI é guilhotinado.</a:t>
            </a:r>
          </a:p>
          <a:p>
            <a:pPr lvl="2"/>
            <a:r>
              <a:rPr lang="pt-BR" sz="2400"/>
              <a:t>1ª coligação contra a FRA (AUS + PRUS + ESP + HOL + ING).</a:t>
            </a:r>
          </a:p>
          <a:p>
            <a:pPr lvl="2"/>
            <a:r>
              <a:rPr lang="pt-BR" sz="2400"/>
              <a:t>Revolta de camponeses de Vendéia (contra a Revolução).</a:t>
            </a:r>
          </a:p>
          <a:p>
            <a:pPr lvl="2"/>
            <a:r>
              <a:rPr lang="pt-BR" sz="2400"/>
              <a:t>Crise econômica.</a:t>
            </a:r>
          </a:p>
          <a:p>
            <a:pPr lvl="1"/>
            <a:r>
              <a:rPr lang="pt-BR" sz="2400"/>
              <a:t>Jun/1793 – Jul/1794: Jacobinos no poder.</a:t>
            </a:r>
          </a:p>
          <a:p>
            <a:pPr lvl="2"/>
            <a:r>
              <a:rPr lang="pt-BR" sz="2400"/>
              <a:t>Radicalismo.</a:t>
            </a:r>
          </a:p>
        </p:txBody>
      </p:sp>
      <p:pic>
        <p:nvPicPr>
          <p:cNvPr id="69636" name="Picture 4" descr="Pôr-do-s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65850"/>
            <a:ext cx="2484438" cy="476250"/>
          </a:xfrm>
          <a:prstGeom prst="rect">
            <a:avLst/>
          </a:prstGeom>
          <a:noFill/>
        </p:spPr>
      </p:pic>
      <p:pic>
        <p:nvPicPr>
          <p:cNvPr id="69637" name="Picture 5" descr="Pôr-do-s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6215063"/>
            <a:ext cx="1476375" cy="642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pt-BR" sz="2400"/>
              <a:t>1793: Constituição do Ano I – sufrágio universal, fim da escravidão nas colônias.</a:t>
            </a:r>
          </a:p>
          <a:p>
            <a:pPr lvl="2"/>
            <a:r>
              <a:rPr lang="pt-BR" sz="2400"/>
              <a:t>Comitê de Salvação Pública (administração e defesa externa).</a:t>
            </a:r>
          </a:p>
          <a:p>
            <a:pPr lvl="2"/>
            <a:r>
              <a:rPr lang="pt-BR" sz="2400"/>
              <a:t>Comitê de Salvação Nacional (segurança interna).</a:t>
            </a:r>
          </a:p>
          <a:p>
            <a:pPr lvl="2"/>
            <a:r>
              <a:rPr lang="pt-BR" sz="2400"/>
              <a:t>Tribunais Revolucionários (julgamento de opositores).</a:t>
            </a:r>
          </a:p>
          <a:p>
            <a:pPr lvl="2"/>
            <a:r>
              <a:rPr lang="pt-BR" sz="2400"/>
              <a:t>Calendário Revolucionário.</a:t>
            </a:r>
          </a:p>
          <a:p>
            <a:pPr lvl="2"/>
            <a:r>
              <a:rPr lang="pt-BR" sz="2400"/>
              <a:t>Lei do Preço Máximo.</a:t>
            </a:r>
          </a:p>
          <a:p>
            <a:pPr lvl="2"/>
            <a:r>
              <a:rPr lang="pt-BR" sz="2400"/>
              <a:t>Ensino público e gratuito.</a:t>
            </a:r>
          </a:p>
          <a:p>
            <a:pPr lvl="2"/>
            <a:r>
              <a:rPr lang="pt-BR" sz="2400"/>
              <a:t>Confisco e venda (a preços populares) de bens da Igreja e nobreza.</a:t>
            </a:r>
          </a:p>
          <a:p>
            <a:endParaRPr lang="pt-BR"/>
          </a:p>
        </p:txBody>
      </p:sp>
      <p:pic>
        <p:nvPicPr>
          <p:cNvPr id="70660" name="Picture 4" descr="Pôr-do-s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6215063"/>
            <a:ext cx="1476375" cy="642937"/>
          </a:xfrm>
          <a:prstGeom prst="rect">
            <a:avLst/>
          </a:prstGeom>
          <a:noFill/>
        </p:spPr>
      </p:pic>
      <p:pic>
        <p:nvPicPr>
          <p:cNvPr id="70661" name="Picture 5" descr="Pôr-do-s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65850"/>
            <a:ext cx="2484438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pt-B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1906</TotalTime>
  <Words>647</Words>
  <Application>Microsoft Office PowerPoint</Application>
  <PresentationFormat>Apresentação na tela (4:3)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Times New Roman</vt:lpstr>
      <vt:lpstr>Wingdings</vt:lpstr>
      <vt:lpstr>Verdana</vt:lpstr>
      <vt:lpstr>Monotype Corsiva</vt:lpstr>
      <vt:lpstr>FranklinGotTDemCon</vt:lpstr>
      <vt:lpstr>Estrutura padrão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Iair</dc:creator>
  <cp:lastModifiedBy>Lindemberg</cp:lastModifiedBy>
  <cp:revision>172</cp:revision>
  <dcterms:created xsi:type="dcterms:W3CDTF">2005-03-20T20:31:15Z</dcterms:created>
  <dcterms:modified xsi:type="dcterms:W3CDTF">2020-03-13T10:17:14Z</dcterms:modified>
</cp:coreProperties>
</file>